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17" r:id="rId2"/>
    <p:sldId id="263" r:id="rId3"/>
    <p:sldId id="539" r:id="rId4"/>
    <p:sldId id="540" r:id="rId5"/>
    <p:sldId id="543" r:id="rId6"/>
    <p:sldId id="271" r:id="rId7"/>
    <p:sldId id="346" r:id="rId8"/>
    <p:sldId id="541" r:id="rId9"/>
    <p:sldId id="544" r:id="rId10"/>
    <p:sldId id="54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605"/>
    <a:srgbClr val="EB8F07"/>
    <a:srgbClr val="FAB550"/>
    <a:srgbClr val="F1EC81"/>
    <a:srgbClr val="256475"/>
    <a:srgbClr val="386294"/>
    <a:srgbClr val="428A55"/>
    <a:srgbClr val="E3E6E2"/>
    <a:srgbClr val="CBA9E5"/>
    <a:srgbClr val="E8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 varScale="1">
        <p:scale>
          <a:sx n="101" d="100"/>
          <a:sy n="101" d="100"/>
        </p:scale>
        <p:origin x="922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4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7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2B49-61E3-4A49-AD30-EB0E54A85AA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4BC6-BE1D-4E92-A1E6-75DB0FBE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hyperlink" Target="PowerPoint%20-%20Liinkedin/Sample-Enrollment-Guide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PowerPoint%20-%20Liinkedin/Sample-Procedure-Manua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PowerPoint%20-%20Liinkedin/Salary%20Increase.pdf" TargetMode="External"/><Relationship Id="rId4" Type="http://schemas.openxmlformats.org/officeDocument/2006/relationships/hyperlink" Target="PowerPoint%20-%20Liinkedin/Username%20and%20Password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pdf_mark-up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PowerPoint%20-%20Liinkedin/SBC%20Sample%20Completed%20MM%20508%20fixed%204.12.16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hyperlink" Target="PowerPoint%20-%20Liinkedin/List-of-aendants-during-the-Workshop-with-Building-Managers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PowerPoint%20-%20Liinkedin/Calendar%20Of%20Event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87603" y="700139"/>
            <a:ext cx="62520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"/>
                <a:gradFill>
                  <a:gsLst>
                    <a:gs pos="54000">
                      <a:schemeClr val="tx2">
                        <a:lumMod val="99000"/>
                        <a:lumOff val="1000"/>
                      </a:schemeClr>
                    </a:gs>
                    <a:gs pos="44000">
                      <a:schemeClr val="tx2">
                        <a:lumMod val="75000"/>
                      </a:schemeClr>
                    </a:gs>
                    <a:gs pos="65000">
                      <a:srgbClr val="00206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 Light" panose="020E0502030303020204" pitchFamily="34" charset="0"/>
              </a:rPr>
              <a:t>Associate</a:t>
            </a:r>
            <a:r>
              <a:rPr lang="en-US" sz="2800" b="1" dirty="0">
                <a:ln w="1905"/>
                <a:gradFill>
                  <a:gsLst>
                    <a:gs pos="54000">
                      <a:schemeClr val="tx2">
                        <a:lumMod val="99000"/>
                        <a:lumOff val="1000"/>
                      </a:schemeClr>
                    </a:gs>
                    <a:gs pos="44000">
                      <a:schemeClr val="tx2">
                        <a:lumMod val="75000"/>
                      </a:schemeClr>
                    </a:gs>
                    <a:gs pos="65000">
                      <a:srgbClr val="00206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 Light" panose="020E0502030303020204" pitchFamily="34" charset="0"/>
              </a:rPr>
              <a:t>s Information </a:t>
            </a:r>
            <a:r>
              <a:rPr lang="en-US" sz="2800" b="1" cap="none" spc="0" dirty="0">
                <a:ln w="1905"/>
                <a:gradFill>
                  <a:gsLst>
                    <a:gs pos="54000">
                      <a:schemeClr val="tx2">
                        <a:lumMod val="99000"/>
                        <a:lumOff val="1000"/>
                      </a:schemeClr>
                    </a:gs>
                    <a:gs pos="44000">
                      <a:schemeClr val="tx2">
                        <a:lumMod val="75000"/>
                      </a:schemeClr>
                    </a:gs>
                    <a:gs pos="65000">
                      <a:srgbClr val="00206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 Light" panose="020E0502030303020204" pitchFamily="34" charset="0"/>
              </a:rPr>
              <a:t>Assistance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4600" y="454610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6475"/>
                </a:solidFill>
                <a:latin typeface="Palatino Linotype" panose="02040502050505030304" pitchFamily="18" charset="0"/>
              </a:rPr>
              <a:t>Helping you take care of you</a:t>
            </a:r>
            <a:r>
              <a:rPr lang="en-US" dirty="0">
                <a:solidFill>
                  <a:srgbClr val="256475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A32D79-F9C5-4404-BCCD-9FF0ED88DF99}"/>
              </a:ext>
            </a:extLst>
          </p:cNvPr>
          <p:cNvSpPr/>
          <p:nvPr/>
        </p:nvSpPr>
        <p:spPr>
          <a:xfrm>
            <a:off x="1484877" y="67404"/>
            <a:ext cx="6229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Company Name &amp; Logo</a:t>
            </a:r>
          </a:p>
        </p:txBody>
      </p:sp>
      <p:sp>
        <p:nvSpPr>
          <p:cNvPr id="3" name="Action Button: Blank 2">
            <a:hlinkClick r:id="rId3" action="ppaction://hlinksldjump" highlightClick="1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F11F461B-D5BB-4C56-B2C5-818B4F67843B}"/>
              </a:ext>
            </a:extLst>
          </p:cNvPr>
          <p:cNvSpPr/>
          <p:nvPr/>
        </p:nvSpPr>
        <p:spPr>
          <a:xfrm>
            <a:off x="381000" y="4646990"/>
            <a:ext cx="1066800" cy="269850"/>
          </a:xfrm>
          <a:prstGeom prst="actionButtonBlank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UPDATES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223358"/>
            <a:ext cx="7391400" cy="3368911"/>
          </a:xfrm>
          <a:prstGeom prst="rect">
            <a:avLst/>
          </a:prstGeom>
          <a:ln>
            <a:noFill/>
          </a:ln>
          <a:effectLst>
            <a:softEdge rad="292100"/>
          </a:effectLst>
        </p:spPr>
      </p:pic>
      <p:sp>
        <p:nvSpPr>
          <p:cNvPr id="8" name="Action Button: Blank 7">
            <a:hlinkClick r:id="" action="ppaction://hlinkshowjump?jump=nextslide" highlightClick="1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7AE7C4B9-FD92-49E8-AA78-720F47880253}"/>
              </a:ext>
            </a:extLst>
          </p:cNvPr>
          <p:cNvSpPr/>
          <p:nvPr/>
        </p:nvSpPr>
        <p:spPr>
          <a:xfrm>
            <a:off x="7772400" y="4642010"/>
            <a:ext cx="1066800" cy="269850"/>
          </a:xfrm>
          <a:prstGeom prst="actionButtonBlank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295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extLst>
    <p:ext uri="{E180D4A7-C9FB-4DFB-919C-405C955672EB}">
      <p14:showEvtLst xmlns:p14="http://schemas.microsoft.com/office/powerpoint/2010/main">
        <p14:playEvt time="516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846486" y="4324352"/>
            <a:ext cx="1011202" cy="770403"/>
            <a:chOff x="7795753" y="5616775"/>
            <a:chExt cx="1011202" cy="980615"/>
          </a:xfrm>
        </p:grpSpPr>
        <p:sp>
          <p:nvSpPr>
            <p:cNvPr id="11" name="Action Button: Home 10">
              <a:hlinkClick r:id="rId2" action="ppaction://hlinksldjump" highlightClick="1"/>
            </p:cNvPr>
            <p:cNvSpPr/>
            <p:nvPr/>
          </p:nvSpPr>
          <p:spPr>
            <a:xfrm>
              <a:off x="7996554" y="5616775"/>
              <a:ext cx="609600" cy="612975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5753" y="6248577"/>
              <a:ext cx="101120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CB3467-6F88-430B-AC1C-AC2BC528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  <a:gradFill>
            <a:gsLst>
              <a:gs pos="0">
                <a:srgbClr val="EB8F07"/>
              </a:gs>
              <a:gs pos="57000">
                <a:schemeClr val="accent6">
                  <a:lumMod val="50000"/>
                </a:schemeClr>
              </a:gs>
            </a:gsLst>
          </a:gra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Britannic Bold" panose="020B0903060703020204" pitchFamily="34" charset="0"/>
              </a:rPr>
              <a:t>COMPANY UPDATE</a:t>
            </a:r>
          </a:p>
        </p:txBody>
      </p:sp>
      <p:pic>
        <p:nvPicPr>
          <p:cNvPr id="5" name="Content Placeholder 4">
            <a:hlinkClick r:id="rId4" action="ppaction://hlinkfile"/>
            <a:extLst>
              <a:ext uri="{FF2B5EF4-FFF2-40B4-BE49-F238E27FC236}">
                <a16:creationId xmlns:a16="http://schemas.microsoft.com/office/drawing/2014/main" id="{174918A7-BB2B-4513-9177-DC862E993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1" y="1467458"/>
            <a:ext cx="6324600" cy="309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3CB71-96F4-4FA3-9135-EF2C484A5B23}"/>
              </a:ext>
            </a:extLst>
          </p:cNvPr>
          <p:cNvSpPr txBox="1"/>
          <p:nvPr/>
        </p:nvSpPr>
        <p:spPr>
          <a:xfrm>
            <a:off x="3124200" y="109812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Photo to read more</a:t>
            </a:r>
          </a:p>
        </p:txBody>
      </p:sp>
    </p:spTree>
    <p:extLst>
      <p:ext uri="{BB962C8B-B14F-4D97-AF65-F5344CB8AC3E}">
        <p14:creationId xmlns:p14="http://schemas.microsoft.com/office/powerpoint/2010/main" val="1124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33400" y="284927"/>
            <a:ext cx="8042876" cy="641720"/>
          </a:xfrm>
          <a:prstGeom prst="rect">
            <a:avLst/>
          </a:prstGeom>
          <a:gradFill>
            <a:gsLst>
              <a:gs pos="59000">
                <a:srgbClr val="215968">
                  <a:lumMod val="64000"/>
                  <a:alpha val="77000"/>
                </a:srgbClr>
              </a:gs>
              <a:gs pos="0">
                <a:srgbClr val="215968">
                  <a:lumMod val="87000"/>
                  <a:lumOff val="13000"/>
                </a:srgbClr>
              </a:gs>
              <a:gs pos="94000">
                <a:srgbClr val="215968">
                  <a:lumMod val="87000"/>
                  <a:lumOff val="13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COMPANY ASSOCIATES INQUIRY MENU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95600" y="4592749"/>
            <a:ext cx="3764758" cy="36933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Click on Selection for Assistance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0" name="Action Button: Custom 59">
            <a:hlinkClick r:id="" action="ppaction://hlinkshowjump?jump=firstslide" highlightClick="1"/>
          </p:cNvPr>
          <p:cNvSpPr/>
          <p:nvPr/>
        </p:nvSpPr>
        <p:spPr>
          <a:xfrm>
            <a:off x="8174058" y="4621984"/>
            <a:ext cx="533400" cy="236589"/>
          </a:xfrm>
          <a:prstGeom prst="actionButtonBlank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12000"/>
                  <a:lumMod val="79000"/>
                </a:schemeClr>
              </a:gs>
              <a:gs pos="55000">
                <a:schemeClr val="accent5">
                  <a:shade val="93000"/>
                  <a:satMod val="130000"/>
                  <a:alpha val="26000"/>
                </a:schemeClr>
              </a:gs>
              <a:gs pos="100000">
                <a:schemeClr val="accent5">
                  <a:shade val="94000"/>
                  <a:satMod val="135000"/>
                  <a:alpha val="0"/>
                </a:schemeClr>
              </a:gs>
            </a:gsLst>
          </a:gradFill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EXIT</a:t>
            </a:r>
          </a:p>
        </p:txBody>
      </p:sp>
      <p:sp>
        <p:nvSpPr>
          <p:cNvPr id="61" name="Action Button: Custom 60">
            <a:hlinkClick r:id="rId3" action="ppaction://hlinksldjump" highlightClick="1"/>
          </p:cNvPr>
          <p:cNvSpPr/>
          <p:nvPr/>
        </p:nvSpPr>
        <p:spPr>
          <a:xfrm>
            <a:off x="965934" y="2379189"/>
            <a:ext cx="7205165" cy="453105"/>
          </a:xfrm>
          <a:prstGeom prst="actionButtonBlank">
            <a:avLst/>
          </a:prstGeom>
          <a:solidFill>
            <a:schemeClr val="accent1">
              <a:alpha val="2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ALL ABOUT COMPANY BENEFITS</a:t>
            </a:r>
          </a:p>
        </p:txBody>
      </p:sp>
      <p:sp>
        <p:nvSpPr>
          <p:cNvPr id="62" name="Action Button: Custom 61">
            <a:hlinkClick r:id="rId4" action="ppaction://hlinksldjump" highlightClick="1"/>
          </p:cNvPr>
          <p:cNvSpPr/>
          <p:nvPr/>
        </p:nvSpPr>
        <p:spPr>
          <a:xfrm>
            <a:off x="975859" y="1812915"/>
            <a:ext cx="7198199" cy="453105"/>
          </a:xfrm>
          <a:prstGeom prst="actionButtonBlank">
            <a:avLst/>
          </a:prstGeom>
          <a:solidFill>
            <a:schemeClr val="accent1">
              <a:alpha val="2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COMPANY POLICY and PROCEDURES</a:t>
            </a:r>
          </a:p>
        </p:txBody>
      </p:sp>
      <p:sp>
        <p:nvSpPr>
          <p:cNvPr id="63" name="Action Button: Custom 62">
            <a:hlinkClick r:id="rId5" action="ppaction://hlinksldjump" highlightClick="1"/>
          </p:cNvPr>
          <p:cNvSpPr/>
          <p:nvPr/>
        </p:nvSpPr>
        <p:spPr>
          <a:xfrm>
            <a:off x="975859" y="1238599"/>
            <a:ext cx="7198199" cy="453105"/>
          </a:xfrm>
          <a:prstGeom prst="actionButtonBlank">
            <a:avLst/>
          </a:prstGeom>
          <a:solidFill>
            <a:schemeClr val="accent1">
              <a:alpha val="2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COMMONLY ASKED QUESTIONS &amp; ANSWERS</a:t>
            </a:r>
          </a:p>
        </p:txBody>
      </p:sp>
      <p:sp>
        <p:nvSpPr>
          <p:cNvPr id="64" name="Action Button: Custom 63">
            <a:hlinkClick r:id="rId6" action="ppaction://hlinksldjump" highlightClick="1"/>
          </p:cNvPr>
          <p:cNvSpPr/>
          <p:nvPr/>
        </p:nvSpPr>
        <p:spPr>
          <a:xfrm>
            <a:off x="969416" y="3487146"/>
            <a:ext cx="7198200" cy="417755"/>
          </a:xfrm>
          <a:prstGeom prst="actionButtonBlank">
            <a:avLst/>
          </a:prstGeom>
          <a:solidFill>
            <a:schemeClr val="accent1">
              <a:alpha val="2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VIEW CALENDAR OF EVENTS</a:t>
            </a:r>
          </a:p>
        </p:txBody>
      </p:sp>
      <p:sp>
        <p:nvSpPr>
          <p:cNvPr id="65" name="Action Button: Custom 64">
            <a:hlinkClick r:id="rId7" action="ppaction://hlinksldjump" highlightClick="1"/>
          </p:cNvPr>
          <p:cNvSpPr/>
          <p:nvPr/>
        </p:nvSpPr>
        <p:spPr>
          <a:xfrm>
            <a:off x="965934" y="2945463"/>
            <a:ext cx="7205165" cy="417755"/>
          </a:xfrm>
          <a:prstGeom prst="actionButtonBlank">
            <a:avLst/>
          </a:prstGeom>
          <a:solidFill>
            <a:schemeClr val="accent1">
              <a:alpha val="2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MANAGEMENT INTRODUCTIONS</a:t>
            </a:r>
          </a:p>
        </p:txBody>
      </p:sp>
      <p:sp>
        <p:nvSpPr>
          <p:cNvPr id="66" name="Action Button: Custom 65">
            <a:hlinkClick r:id="rId8" action="ppaction://hlinksldjump" highlightClick="1"/>
          </p:cNvPr>
          <p:cNvSpPr/>
          <p:nvPr/>
        </p:nvSpPr>
        <p:spPr>
          <a:xfrm>
            <a:off x="952254" y="4018070"/>
            <a:ext cx="7205165" cy="417755"/>
          </a:xfrm>
          <a:prstGeom prst="actionButtonBlank">
            <a:avLst/>
          </a:prstGeom>
          <a:solidFill>
            <a:schemeClr val="accent1">
              <a:alpha val="2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ASSOCIATE-RELATED MINUTES OF THE LAST MEETING</a:t>
            </a:r>
          </a:p>
        </p:txBody>
      </p:sp>
    </p:spTree>
    <p:extLst>
      <p:ext uri="{BB962C8B-B14F-4D97-AF65-F5344CB8AC3E}">
        <p14:creationId xmlns:p14="http://schemas.microsoft.com/office/powerpoint/2010/main" val="1233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2229D7D-2595-46E5-8895-ADACEFA609AF}"/>
              </a:ext>
            </a:extLst>
          </p:cNvPr>
          <p:cNvGrpSpPr/>
          <p:nvPr/>
        </p:nvGrpSpPr>
        <p:grpSpPr>
          <a:xfrm>
            <a:off x="7846486" y="4324352"/>
            <a:ext cx="1011202" cy="770403"/>
            <a:chOff x="7846486" y="4324352"/>
            <a:chExt cx="1011202" cy="770403"/>
          </a:xfrm>
        </p:grpSpPr>
        <p:sp>
          <p:nvSpPr>
            <p:cNvPr id="8" name="Action Button: Home 10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C237FB3-E6D8-4611-966A-DA4CEA4DA334}"/>
                </a:ext>
              </a:extLst>
            </p:cNvPr>
            <p:cNvSpPr/>
            <p:nvPr/>
          </p:nvSpPr>
          <p:spPr>
            <a:xfrm>
              <a:off x="8047287" y="4324352"/>
              <a:ext cx="609600" cy="481573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7CA6E2-B96B-4928-9C66-60DB68C07F1A}"/>
                </a:ext>
              </a:extLst>
            </p:cNvPr>
            <p:cNvSpPr txBox="1"/>
            <p:nvPr/>
          </p:nvSpPr>
          <p:spPr>
            <a:xfrm>
              <a:off x="7846486" y="4820716"/>
              <a:ext cx="1011202" cy="27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D288F6D-3017-4BE0-957A-CA229D3D786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POLICY and PROCEDURE</a:t>
            </a:r>
          </a:p>
        </p:txBody>
      </p:sp>
      <p:pic>
        <p:nvPicPr>
          <p:cNvPr id="7" name="Content Placeholder 6">
            <a:hlinkClick r:id="rId4" action="ppaction://hlinkfile"/>
            <a:extLst>
              <a:ext uri="{FF2B5EF4-FFF2-40B4-BE49-F238E27FC236}">
                <a16:creationId xmlns:a16="http://schemas.microsoft.com/office/drawing/2014/main" id="{3D277F97-EC27-4645-9743-DE1CFD7C6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1581150"/>
            <a:ext cx="5833493" cy="304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8F3CD6-DE6F-4E5B-BA41-C74A2762D22D}"/>
              </a:ext>
            </a:extLst>
          </p:cNvPr>
          <p:cNvSpPr txBox="1"/>
          <p:nvPr/>
        </p:nvSpPr>
        <p:spPr>
          <a:xfrm>
            <a:off x="3124200" y="121040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Photo to view content</a:t>
            </a:r>
          </a:p>
        </p:txBody>
      </p:sp>
    </p:spTree>
    <p:extLst>
      <p:ext uri="{BB962C8B-B14F-4D97-AF65-F5344CB8AC3E}">
        <p14:creationId xmlns:p14="http://schemas.microsoft.com/office/powerpoint/2010/main" val="14012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491CDA2-8187-4326-8E8E-06DF29B8B955}"/>
              </a:ext>
            </a:extLst>
          </p:cNvPr>
          <p:cNvSpPr/>
          <p:nvPr/>
        </p:nvSpPr>
        <p:spPr>
          <a:xfrm>
            <a:off x="487114" y="1559593"/>
            <a:ext cx="8199686" cy="2688557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EAF4B-AFED-437E-92A0-549937CD5781}"/>
              </a:ext>
            </a:extLst>
          </p:cNvPr>
          <p:cNvGrpSpPr/>
          <p:nvPr/>
        </p:nvGrpSpPr>
        <p:grpSpPr>
          <a:xfrm>
            <a:off x="7846486" y="4324352"/>
            <a:ext cx="1011202" cy="770403"/>
            <a:chOff x="7795753" y="5616775"/>
            <a:chExt cx="1011202" cy="980615"/>
          </a:xfrm>
        </p:grpSpPr>
        <p:sp>
          <p:nvSpPr>
            <p:cNvPr id="8" name="Action Button: Home 10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C237FB3-E6D8-4611-966A-DA4CEA4DA334}"/>
                </a:ext>
              </a:extLst>
            </p:cNvPr>
            <p:cNvSpPr/>
            <p:nvPr/>
          </p:nvSpPr>
          <p:spPr>
            <a:xfrm>
              <a:off x="7996554" y="5616775"/>
              <a:ext cx="609600" cy="612975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7CA6E2-B96B-4928-9C66-60DB68C07F1A}"/>
                </a:ext>
              </a:extLst>
            </p:cNvPr>
            <p:cNvSpPr txBox="1"/>
            <p:nvPr/>
          </p:nvSpPr>
          <p:spPr>
            <a:xfrm>
              <a:off x="7795753" y="6248577"/>
              <a:ext cx="101120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B13A8A-DC97-469B-BE00-64855F0AAB6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COMMONLY ASKED QUESTIONS and ANSWERS</a:t>
            </a:r>
          </a:p>
        </p:txBody>
      </p:sp>
      <p:sp>
        <p:nvSpPr>
          <p:cNvPr id="12" name="TextBox 11">
            <a:hlinkClick r:id="rId4" action="ppaction://hlinkfile"/>
            <a:extLst>
              <a:ext uri="{FF2B5EF4-FFF2-40B4-BE49-F238E27FC236}">
                <a16:creationId xmlns:a16="http://schemas.microsoft.com/office/drawing/2014/main" id="{5CDB2C2C-06FB-4F46-B372-472209C14D2A}"/>
              </a:ext>
            </a:extLst>
          </p:cNvPr>
          <p:cNvSpPr txBox="1"/>
          <p:nvPr/>
        </p:nvSpPr>
        <p:spPr>
          <a:xfrm>
            <a:off x="722484" y="170305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How do I retrieve my username and password?</a:t>
            </a:r>
          </a:p>
        </p:txBody>
      </p:sp>
      <p:sp>
        <p:nvSpPr>
          <p:cNvPr id="13" name="TextBox 12">
            <a:hlinkClick r:id="rId5" action="ppaction://hlinkfile"/>
            <a:extLst>
              <a:ext uri="{FF2B5EF4-FFF2-40B4-BE49-F238E27FC236}">
                <a16:creationId xmlns:a16="http://schemas.microsoft.com/office/drawing/2014/main" id="{CB1C7D2A-B4B3-4F0E-81F1-6B3B136DB7AB}"/>
              </a:ext>
            </a:extLst>
          </p:cNvPr>
          <p:cNvSpPr txBox="1"/>
          <p:nvPr/>
        </p:nvSpPr>
        <p:spPr>
          <a:xfrm>
            <a:off x="725003" y="213981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How and when do we receive raises?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87783-5F2D-4163-8331-60EC0815155B}"/>
              </a:ext>
            </a:extLst>
          </p:cNvPr>
          <p:cNvSpPr txBox="1"/>
          <p:nvPr/>
        </p:nvSpPr>
        <p:spPr>
          <a:xfrm>
            <a:off x="725003" y="260148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How do I retrieve my paystub?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39628-6D7E-400C-8F5B-B6B29F7999BD}"/>
              </a:ext>
            </a:extLst>
          </p:cNvPr>
          <p:cNvSpPr txBox="1"/>
          <p:nvPr/>
        </p:nvSpPr>
        <p:spPr>
          <a:xfrm>
            <a:off x="725003" y="310287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How do I change my tax exemptions?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48E21-B000-4062-A6AE-509C5920492C}"/>
              </a:ext>
            </a:extLst>
          </p:cNvPr>
          <p:cNvSpPr txBox="1"/>
          <p:nvPr/>
        </p:nvSpPr>
        <p:spPr>
          <a:xfrm>
            <a:off x="725003" y="360032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How do I confirm my hours worked?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7A1F5-462F-495D-8B0E-29481451FBB5}"/>
              </a:ext>
            </a:extLst>
          </p:cNvPr>
          <p:cNvSpPr txBox="1"/>
          <p:nvPr/>
        </p:nvSpPr>
        <p:spPr>
          <a:xfrm>
            <a:off x="2801610" y="119026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question to view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C9F351-F6D9-438B-8F76-130E9830A6E6}"/>
              </a:ext>
            </a:extLst>
          </p:cNvPr>
          <p:cNvGrpSpPr/>
          <p:nvPr/>
        </p:nvGrpSpPr>
        <p:grpSpPr>
          <a:xfrm>
            <a:off x="277494" y="4514096"/>
            <a:ext cx="1627505" cy="537109"/>
            <a:chOff x="277494" y="4514096"/>
            <a:chExt cx="1627505" cy="537109"/>
          </a:xfrm>
        </p:grpSpPr>
        <p:sp>
          <p:nvSpPr>
            <p:cNvPr id="20" name="Action Button: Go Forward or Next 1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53459E4-8BB8-4F57-9F9F-688C1456FC85}"/>
                </a:ext>
              </a:extLst>
            </p:cNvPr>
            <p:cNvSpPr/>
            <p:nvPr/>
          </p:nvSpPr>
          <p:spPr>
            <a:xfrm>
              <a:off x="533400" y="4514096"/>
              <a:ext cx="609600" cy="274039"/>
            </a:xfrm>
            <a:prstGeom prst="actionButtonForwardNex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32B043-BC73-4C45-86D4-1F89D3E56C78}"/>
                </a:ext>
              </a:extLst>
            </p:cNvPr>
            <p:cNvSpPr txBox="1"/>
            <p:nvPr/>
          </p:nvSpPr>
          <p:spPr>
            <a:xfrm>
              <a:off x="277494" y="4820373"/>
              <a:ext cx="16275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Continue To Next 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2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491CDA2-8187-4326-8E8E-06DF29B8B955}"/>
              </a:ext>
            </a:extLst>
          </p:cNvPr>
          <p:cNvSpPr/>
          <p:nvPr/>
        </p:nvSpPr>
        <p:spPr>
          <a:xfrm>
            <a:off x="487114" y="1559593"/>
            <a:ext cx="8199686" cy="2688557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EAF4B-AFED-437E-92A0-549937CD5781}"/>
              </a:ext>
            </a:extLst>
          </p:cNvPr>
          <p:cNvGrpSpPr/>
          <p:nvPr/>
        </p:nvGrpSpPr>
        <p:grpSpPr>
          <a:xfrm>
            <a:off x="7846486" y="4324352"/>
            <a:ext cx="1011202" cy="770403"/>
            <a:chOff x="7795753" y="5616775"/>
            <a:chExt cx="1011202" cy="980615"/>
          </a:xfrm>
        </p:grpSpPr>
        <p:sp>
          <p:nvSpPr>
            <p:cNvPr id="8" name="Action Button: Home 10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C237FB3-E6D8-4611-966A-DA4CEA4DA334}"/>
                </a:ext>
              </a:extLst>
            </p:cNvPr>
            <p:cNvSpPr/>
            <p:nvPr/>
          </p:nvSpPr>
          <p:spPr>
            <a:xfrm>
              <a:off x="7996554" y="5616775"/>
              <a:ext cx="609600" cy="612975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7CA6E2-B96B-4928-9C66-60DB68C07F1A}"/>
                </a:ext>
              </a:extLst>
            </p:cNvPr>
            <p:cNvSpPr txBox="1"/>
            <p:nvPr/>
          </p:nvSpPr>
          <p:spPr>
            <a:xfrm>
              <a:off x="7795753" y="6248577"/>
              <a:ext cx="101120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B13A8A-DC97-469B-BE00-64855F0AAB6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COMMONLY ASKED QUESTIONS and ANSWERS</a:t>
            </a:r>
          </a:p>
        </p:txBody>
      </p:sp>
      <p:sp>
        <p:nvSpPr>
          <p:cNvPr id="12" name="TextBox 11">
            <a:hlinkClick r:id="rId4" action="ppaction://hlinkfile"/>
            <a:extLst>
              <a:ext uri="{FF2B5EF4-FFF2-40B4-BE49-F238E27FC236}">
                <a16:creationId xmlns:a16="http://schemas.microsoft.com/office/drawing/2014/main" id="{5CDB2C2C-06FB-4F46-B372-472209C14D2A}"/>
              </a:ext>
            </a:extLst>
          </p:cNvPr>
          <p:cNvSpPr txBox="1"/>
          <p:nvPr/>
        </p:nvSpPr>
        <p:spPr>
          <a:xfrm>
            <a:off x="722484" y="170305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Input additional question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C7D2A-B4B3-4F0E-81F1-6B3B136DB7AB}"/>
              </a:ext>
            </a:extLst>
          </p:cNvPr>
          <p:cNvSpPr txBox="1"/>
          <p:nvPr/>
        </p:nvSpPr>
        <p:spPr>
          <a:xfrm>
            <a:off x="725003" y="213981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Input additional question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87783-5F2D-4163-8331-60EC0815155B}"/>
              </a:ext>
            </a:extLst>
          </p:cNvPr>
          <p:cNvSpPr txBox="1"/>
          <p:nvPr/>
        </p:nvSpPr>
        <p:spPr>
          <a:xfrm>
            <a:off x="725003" y="260148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Input additional question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39628-6D7E-400C-8F5B-B6B29F7999BD}"/>
              </a:ext>
            </a:extLst>
          </p:cNvPr>
          <p:cNvSpPr txBox="1"/>
          <p:nvPr/>
        </p:nvSpPr>
        <p:spPr>
          <a:xfrm>
            <a:off x="725003" y="310287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Input additional question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48E21-B000-4062-A6AE-509C5920492C}"/>
              </a:ext>
            </a:extLst>
          </p:cNvPr>
          <p:cNvSpPr txBox="1"/>
          <p:nvPr/>
        </p:nvSpPr>
        <p:spPr>
          <a:xfrm>
            <a:off x="725003" y="360032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Input additional question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7A1F5-462F-495D-8B0E-29481451FBB5}"/>
              </a:ext>
            </a:extLst>
          </p:cNvPr>
          <p:cNvSpPr txBox="1"/>
          <p:nvPr/>
        </p:nvSpPr>
        <p:spPr>
          <a:xfrm>
            <a:off x="2801610" y="119026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question to view answer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4FEA06-D19F-44B0-AC71-3F2B8FDBD53E}"/>
              </a:ext>
            </a:extLst>
          </p:cNvPr>
          <p:cNvGrpSpPr/>
          <p:nvPr/>
        </p:nvGrpSpPr>
        <p:grpSpPr>
          <a:xfrm>
            <a:off x="286312" y="4505191"/>
            <a:ext cx="1676400" cy="546357"/>
            <a:chOff x="286312" y="4505191"/>
            <a:chExt cx="1676400" cy="546357"/>
          </a:xfrm>
        </p:grpSpPr>
        <p:sp>
          <p:nvSpPr>
            <p:cNvPr id="3" name="Action Button: Go Back or Previous 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D8E6182-B99D-4982-B6A1-586777C0D31E}"/>
                </a:ext>
              </a:extLst>
            </p:cNvPr>
            <p:cNvSpPr/>
            <p:nvPr/>
          </p:nvSpPr>
          <p:spPr>
            <a:xfrm>
              <a:off x="533400" y="4505191"/>
              <a:ext cx="609600" cy="274039"/>
            </a:xfrm>
            <a:prstGeom prst="actionButtonBackPreviou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94605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2912A7-F467-4D84-A9ED-F0DECC35A484}"/>
                </a:ext>
              </a:extLst>
            </p:cNvPr>
            <p:cNvSpPr txBox="1"/>
            <p:nvPr/>
          </p:nvSpPr>
          <p:spPr>
            <a:xfrm>
              <a:off x="286312" y="4820716"/>
              <a:ext cx="1676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Return to  previous 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3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E5C1A7-85FB-4114-8414-27451477AACE}"/>
              </a:ext>
            </a:extLst>
          </p:cNvPr>
          <p:cNvGrpSpPr/>
          <p:nvPr/>
        </p:nvGrpSpPr>
        <p:grpSpPr>
          <a:xfrm>
            <a:off x="7846486" y="4324352"/>
            <a:ext cx="1011202" cy="770403"/>
            <a:chOff x="7795753" y="5616775"/>
            <a:chExt cx="1011202" cy="980615"/>
          </a:xfrm>
        </p:grpSpPr>
        <p:sp>
          <p:nvSpPr>
            <p:cNvPr id="6" name="Action Button: Home 10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F9583B89-5113-4247-A6F0-7D9E0C6DAF4C}"/>
                </a:ext>
              </a:extLst>
            </p:cNvPr>
            <p:cNvSpPr/>
            <p:nvPr/>
          </p:nvSpPr>
          <p:spPr>
            <a:xfrm>
              <a:off x="7996554" y="5616775"/>
              <a:ext cx="609600" cy="612975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FAA616-0362-4E8D-A60A-58E773CCAD8C}"/>
                </a:ext>
              </a:extLst>
            </p:cNvPr>
            <p:cNvSpPr txBox="1"/>
            <p:nvPr/>
          </p:nvSpPr>
          <p:spPr>
            <a:xfrm>
              <a:off x="7795753" y="6248577"/>
              <a:ext cx="101120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F6A91-D38D-42B6-BC34-8847E9E8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8079"/>
          </a:xfrm>
          <a:gradFill>
            <a:gsLst>
              <a:gs pos="0">
                <a:schemeClr val="accent3">
                  <a:shade val="51000"/>
                  <a:satMod val="130000"/>
                  <a:lumMod val="5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Britannic Bold" panose="020B0903060703020204" pitchFamily="34" charset="0"/>
              </a:rPr>
              <a:t>ALL ABOUT COMPANY BENEFITS</a:t>
            </a:r>
          </a:p>
        </p:txBody>
      </p:sp>
      <p:pic>
        <p:nvPicPr>
          <p:cNvPr id="9" name="Content Placeholder 8">
            <a:hlinkClick r:id="rId4" action="ppaction://hlinkfile"/>
            <a:extLst>
              <a:ext uri="{FF2B5EF4-FFF2-40B4-BE49-F238E27FC236}">
                <a16:creationId xmlns:a16="http://schemas.microsoft.com/office/drawing/2014/main" id="{01590734-6E1A-4BAF-9898-3A594B165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1669537"/>
            <a:ext cx="6172200" cy="28956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3D0070-6202-4797-9256-B1A992FC1C81}"/>
              </a:ext>
            </a:extLst>
          </p:cNvPr>
          <p:cNvSpPr txBox="1"/>
          <p:nvPr/>
        </p:nvSpPr>
        <p:spPr>
          <a:xfrm>
            <a:off x="1714500" y="1247717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Photo to view Benefits and Eligibility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7423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846486" y="4324352"/>
            <a:ext cx="1011202" cy="770403"/>
            <a:chOff x="7795753" y="5616775"/>
            <a:chExt cx="1011202" cy="980615"/>
          </a:xfrm>
        </p:grpSpPr>
        <p:sp>
          <p:nvSpPr>
            <p:cNvPr id="11" name="Action Button: Home 10">
              <a:hlinkClick r:id="rId2" action="ppaction://hlinksldjump" highlightClick="1"/>
            </p:cNvPr>
            <p:cNvSpPr/>
            <p:nvPr/>
          </p:nvSpPr>
          <p:spPr>
            <a:xfrm>
              <a:off x="7996554" y="5616775"/>
              <a:ext cx="609600" cy="612975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5753" y="6248577"/>
              <a:ext cx="101120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CB3467-6F88-430B-AC1C-AC2BC528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8079"/>
          </a:xfrm>
          <a:gradFill>
            <a:gsLst>
              <a:gs pos="75000">
                <a:srgbClr val="256475">
                  <a:lumMod val="77000"/>
                </a:srgbClr>
              </a:gs>
              <a:gs pos="47000">
                <a:srgbClr val="256475">
                  <a:lumMod val="97000"/>
                  <a:lumOff val="3000"/>
                </a:srgbClr>
              </a:gs>
              <a:gs pos="0">
                <a:srgbClr val="256475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ritannic Bold" panose="020B0903060703020204" pitchFamily="34" charset="0"/>
              </a:rPr>
              <a:t>MANAGEMENT TEAM</a:t>
            </a:r>
          </a:p>
        </p:txBody>
      </p:sp>
      <p:pic>
        <p:nvPicPr>
          <p:cNvPr id="5" name="Content Placeholder 4">
            <a:hlinkClick r:id="rId4" action="ppaction://hlinkfile"/>
            <a:extLst>
              <a:ext uri="{FF2B5EF4-FFF2-40B4-BE49-F238E27FC236}">
                <a16:creationId xmlns:a16="http://schemas.microsoft.com/office/drawing/2014/main" id="{8512392B-29BF-498D-A65A-81789CA16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/>
          <a:stretch/>
        </p:blipFill>
        <p:spPr>
          <a:xfrm>
            <a:off x="1295400" y="1572019"/>
            <a:ext cx="6324600" cy="2895600"/>
          </a:xfrm>
          <a:effectLst>
            <a:softEdge rad="127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13CD2B-010F-44ED-827D-5454138F5A43}"/>
              </a:ext>
            </a:extLst>
          </p:cNvPr>
          <p:cNvSpPr txBox="1"/>
          <p:nvPr/>
        </p:nvSpPr>
        <p:spPr>
          <a:xfrm>
            <a:off x="2476500" y="120268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Photo to view Management Listing</a:t>
            </a:r>
          </a:p>
        </p:txBody>
      </p:sp>
    </p:spTree>
    <p:extLst>
      <p:ext uri="{BB962C8B-B14F-4D97-AF65-F5344CB8AC3E}">
        <p14:creationId xmlns:p14="http://schemas.microsoft.com/office/powerpoint/2010/main" val="30278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846486" y="4324352"/>
            <a:ext cx="1011202" cy="770403"/>
            <a:chOff x="7795753" y="5616775"/>
            <a:chExt cx="1011202" cy="980615"/>
          </a:xfrm>
        </p:grpSpPr>
        <p:sp>
          <p:nvSpPr>
            <p:cNvPr id="11" name="Action Button: Home 10">
              <a:hlinkClick r:id="rId2" action="ppaction://hlinksldjump" highlightClick="1"/>
            </p:cNvPr>
            <p:cNvSpPr/>
            <p:nvPr/>
          </p:nvSpPr>
          <p:spPr>
            <a:xfrm>
              <a:off x="7996554" y="5616775"/>
              <a:ext cx="609600" cy="612975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5753" y="6248577"/>
              <a:ext cx="101120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CB3467-6F88-430B-AC1C-AC2BC528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8079"/>
          </a:xfrm>
          <a:gradFill>
            <a:gsLst>
              <a:gs pos="28000">
                <a:srgbClr val="D9CC60">
                  <a:lumMod val="60000"/>
                </a:srgbClr>
              </a:gs>
              <a:gs pos="75000">
                <a:srgbClr val="FFC000">
                  <a:lumMod val="58000"/>
                </a:srgbClr>
              </a:gs>
              <a:gs pos="0">
                <a:srgbClr val="F1EC81">
                  <a:lumMod val="56000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Britannic Bold" panose="020B0903060703020204" pitchFamily="34" charset="0"/>
              </a:rPr>
              <a:t>CALENDAR OF EVENTS</a:t>
            </a:r>
          </a:p>
        </p:txBody>
      </p:sp>
      <p:pic>
        <p:nvPicPr>
          <p:cNvPr id="5" name="Content Placeholder 4" descr="A sign in front of a brick building&#10;&#10;Description automatically generated">
            <a:hlinkClick r:id="rId4" action="ppaction://hlinkfile"/>
            <a:extLst>
              <a:ext uri="{FF2B5EF4-FFF2-40B4-BE49-F238E27FC236}">
                <a16:creationId xmlns:a16="http://schemas.microsoft.com/office/drawing/2014/main" id="{19CF8239-BFAE-4E39-A1FB-D83F6D5D3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08" y="1591855"/>
            <a:ext cx="6283784" cy="2939913"/>
          </a:xfr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48615E-197D-431D-8A67-3A5F155A5B81}"/>
              </a:ext>
            </a:extLst>
          </p:cNvPr>
          <p:cNvSpPr txBox="1"/>
          <p:nvPr/>
        </p:nvSpPr>
        <p:spPr>
          <a:xfrm>
            <a:off x="2667000" y="120189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Photo to view upcoming events</a:t>
            </a:r>
          </a:p>
        </p:txBody>
      </p:sp>
    </p:spTree>
    <p:extLst>
      <p:ext uri="{BB962C8B-B14F-4D97-AF65-F5344CB8AC3E}">
        <p14:creationId xmlns:p14="http://schemas.microsoft.com/office/powerpoint/2010/main" val="278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846486" y="4324352"/>
            <a:ext cx="1011202" cy="770403"/>
            <a:chOff x="7795753" y="5616775"/>
            <a:chExt cx="1011202" cy="980615"/>
          </a:xfrm>
        </p:grpSpPr>
        <p:sp>
          <p:nvSpPr>
            <p:cNvPr id="11" name="Action Button: Home 10">
              <a:hlinkClick r:id="rId2" action="ppaction://hlinksldjump" highlightClick="1"/>
            </p:cNvPr>
            <p:cNvSpPr/>
            <p:nvPr/>
          </p:nvSpPr>
          <p:spPr>
            <a:xfrm>
              <a:off x="7996554" y="5616775"/>
              <a:ext cx="609600" cy="612975"/>
            </a:xfrm>
            <a:prstGeom prst="actionButtonHom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5753" y="6248577"/>
              <a:ext cx="101120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Back To Menu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CB3467-6F88-430B-AC1C-AC2BC528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8079"/>
          </a:xfrm>
          <a:gradFill>
            <a:gsLst>
              <a:gs pos="28000">
                <a:srgbClr val="D9CC60">
                  <a:lumMod val="60000"/>
                </a:srgbClr>
              </a:gs>
              <a:gs pos="75000">
                <a:srgbClr val="FFC000">
                  <a:lumMod val="58000"/>
                </a:srgbClr>
              </a:gs>
              <a:gs pos="0">
                <a:srgbClr val="F1EC81">
                  <a:lumMod val="56000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Britannic Bold" panose="020B0903060703020204" pitchFamily="34" charset="0"/>
              </a:rPr>
              <a:t>ASSOCIATES MEETING MINUTES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CF8239-BFAE-4E39-A1FB-D83F6D5D3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399" y="1531282"/>
            <a:ext cx="5943600" cy="3169125"/>
          </a:xfr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48615E-197D-431D-8A67-3A5F155A5B81}"/>
              </a:ext>
            </a:extLst>
          </p:cNvPr>
          <p:cNvSpPr txBox="1"/>
          <p:nvPr/>
        </p:nvSpPr>
        <p:spPr>
          <a:xfrm>
            <a:off x="2590800" y="1149299"/>
            <a:ext cx="430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Photo to view the recorded topics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26E44-02A5-469D-AF3C-D8E7B623A449}"/>
              </a:ext>
            </a:extLst>
          </p:cNvPr>
          <p:cNvSpPr txBox="1"/>
          <p:nvPr/>
        </p:nvSpPr>
        <p:spPr>
          <a:xfrm rot="21282558">
            <a:off x="3867243" y="2977268"/>
            <a:ext cx="156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Feb. 26, 2020</a:t>
            </a:r>
          </a:p>
        </p:txBody>
      </p:sp>
    </p:spTree>
    <p:extLst>
      <p:ext uri="{BB962C8B-B14F-4D97-AF65-F5344CB8AC3E}">
        <p14:creationId xmlns:p14="http://schemas.microsoft.com/office/powerpoint/2010/main" val="38172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5573</TotalTime>
  <Words>242</Words>
  <Application>Microsoft Office PowerPoint</Application>
  <PresentationFormat>On-screen Show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Britannic Bold</vt:lpstr>
      <vt:lpstr>Calibri</vt:lpstr>
      <vt:lpstr>Candara Light</vt:lpstr>
      <vt:lpstr>Palatino Linotype</vt:lpstr>
      <vt:lpstr>Wingdings</vt:lpstr>
      <vt:lpstr>Office Theme</vt:lpstr>
      <vt:lpstr>PowerPoint Presentation</vt:lpstr>
      <vt:lpstr>PowerPoint Presentation</vt:lpstr>
      <vt:lpstr>POLICY and PROCEDURE</vt:lpstr>
      <vt:lpstr>COMMONLY ASKED QUESTIONS and ANSWERS</vt:lpstr>
      <vt:lpstr>COMMONLY ASKED QUESTIONS and ANSWERS</vt:lpstr>
      <vt:lpstr>ALL ABOUT COMPANY BENEFITS</vt:lpstr>
      <vt:lpstr>MANAGEMENT TEAM</vt:lpstr>
      <vt:lpstr>CALENDAR OF EVENTS</vt:lpstr>
      <vt:lpstr>ASSOCIATES MEETING MINUTES</vt:lpstr>
      <vt:lpstr>COMPANY UPDATE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Jhudson321</dc:creator>
  <cp:lastModifiedBy>Jerome Hudson</cp:lastModifiedBy>
  <cp:revision>1926</cp:revision>
  <dcterms:created xsi:type="dcterms:W3CDTF">2017-01-24T04:16:19Z</dcterms:created>
  <dcterms:modified xsi:type="dcterms:W3CDTF">2020-03-22T16:28:26Z</dcterms:modified>
</cp:coreProperties>
</file>